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83" r:id="rId2"/>
    <p:sldId id="290" r:id="rId3"/>
    <p:sldId id="291" r:id="rId4"/>
    <p:sldId id="284" r:id="rId5"/>
    <p:sldId id="285" r:id="rId6"/>
    <p:sldId id="286" r:id="rId7"/>
    <p:sldId id="287" r:id="rId8"/>
    <p:sldId id="258" r:id="rId9"/>
    <p:sldId id="256" r:id="rId10"/>
    <p:sldId id="279" r:id="rId11"/>
    <p:sldId id="280" r:id="rId12"/>
    <p:sldId id="288" r:id="rId13"/>
    <p:sldId id="257" r:id="rId14"/>
    <p:sldId id="281" r:id="rId15"/>
    <p:sldId id="282" r:id="rId16"/>
    <p:sldId id="289" r:id="rId17"/>
    <p:sldId id="292" r:id="rId18"/>
    <p:sldId id="293" r:id="rId19"/>
    <p:sldId id="294" r:id="rId20"/>
    <p:sldId id="295" r:id="rId21"/>
    <p:sldId id="296" r:id="rId22"/>
    <p:sldId id="297" r:id="rId23"/>
    <p:sldId id="298" r:id="rId24"/>
    <p:sldId id="299" r:id="rId25"/>
    <p:sldId id="300" r:id="rId26"/>
    <p:sldId id="301" r:id="rId27"/>
    <p:sldId id="259" r:id="rId28"/>
    <p:sldId id="302" r:id="rId29"/>
    <p:sldId id="30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56" autoAdjust="0"/>
    <p:restoredTop sz="94660"/>
  </p:normalViewPr>
  <p:slideViewPr>
    <p:cSldViewPr>
      <p:cViewPr varScale="1">
        <p:scale>
          <a:sx n="81" d="100"/>
          <a:sy n="81" d="100"/>
        </p:scale>
        <p:origin x="1013"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3174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31748" name="Rectangle 4"/>
          <p:cNvSpPr>
            <a:spLocks noGrp="1" noChangeArrowheads="1"/>
          </p:cNvSpPr>
          <p:nvPr>
            <p:ph type="dt" sz="half" idx="2"/>
          </p:nvPr>
        </p:nvSpPr>
        <p:spPr/>
        <p:txBody>
          <a:bodyPr/>
          <a:lstStyle>
            <a:lvl1pPr>
              <a:defRPr/>
            </a:lvl1pPr>
          </a:lstStyle>
          <a:p>
            <a:endParaRPr lang="en-US" dirty="0"/>
          </a:p>
        </p:txBody>
      </p:sp>
      <p:sp>
        <p:nvSpPr>
          <p:cNvPr id="31749" name="Rectangle 5"/>
          <p:cNvSpPr>
            <a:spLocks noGrp="1" noChangeArrowheads="1"/>
          </p:cNvSpPr>
          <p:nvPr>
            <p:ph type="ftr" sz="quarter" idx="3"/>
          </p:nvPr>
        </p:nvSpPr>
        <p:spPr/>
        <p:txBody>
          <a:bodyPr/>
          <a:lstStyle>
            <a:lvl1pPr>
              <a:defRPr/>
            </a:lvl1pPr>
          </a:lstStyle>
          <a:p>
            <a:endParaRPr lang="en-US" dirty="0"/>
          </a:p>
        </p:txBody>
      </p:sp>
      <p:sp>
        <p:nvSpPr>
          <p:cNvPr id="31750" name="Rectangle 6"/>
          <p:cNvSpPr>
            <a:spLocks noGrp="1" noChangeArrowheads="1"/>
          </p:cNvSpPr>
          <p:nvPr>
            <p:ph type="sldNum" sz="quarter" idx="4"/>
          </p:nvPr>
        </p:nvSpPr>
        <p:spPr/>
        <p:txBody>
          <a:bodyPr/>
          <a:lstStyle>
            <a:lvl1pPr>
              <a:defRPr/>
            </a:lvl1pPr>
          </a:lstStyle>
          <a:p>
            <a:fld id="{AC75AEC8-CD06-41E5-A54E-0B09B470DB91}" type="slidenum">
              <a:rPr lang="en-US"/>
              <a:pPr/>
              <a:t>‹#›</a:t>
            </a:fld>
            <a:endParaRPr lang="en-US" dirty="0"/>
          </a:p>
        </p:txBody>
      </p:sp>
      <p:grpSp>
        <p:nvGrpSpPr>
          <p:cNvPr id="31751" name="Group 7"/>
          <p:cNvGrpSpPr>
            <a:grpSpLocks/>
          </p:cNvGrpSpPr>
          <p:nvPr/>
        </p:nvGrpSpPr>
        <p:grpSpPr bwMode="auto">
          <a:xfrm>
            <a:off x="228600" y="2889250"/>
            <a:ext cx="8610600" cy="201613"/>
            <a:chOff x="144" y="1680"/>
            <a:chExt cx="5424" cy="144"/>
          </a:xfrm>
        </p:grpSpPr>
        <p:sp>
          <p:nvSpPr>
            <p:cNvPr id="31752"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dirty="0"/>
            </a:p>
          </p:txBody>
        </p:sp>
        <p:sp>
          <p:nvSpPr>
            <p:cNvPr id="31753"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dirty="0"/>
            </a:p>
          </p:txBody>
        </p:sp>
        <p:sp>
          <p:nvSpPr>
            <p:cNvPr id="31754"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5DE6FC3-CF11-4352-953B-59A7E447668C}"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6E13907-4C41-47CF-BF7F-1F091DC71E90}"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FFBB8C4-B6EA-4705-BEBC-E1386D879EF0}"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33B5CE9-3EBF-4870-B32E-990E21E4FC8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D072D36-A4A3-4507-B583-60C545A4BAA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3958DF98-6ABB-4DE9-BA08-B17BADBB284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EC2C428-E486-47D5-BBA7-53862F0B249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12935AA-5C32-4B8D-84E9-64A7ED8DB5E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2F29BF8-A2CE-4577-AE59-EB784701CBF9}"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616D1C1-B653-4EFF-87D9-8387EBCC6AE6}"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2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dirty="0"/>
          </a:p>
        </p:txBody>
      </p:sp>
      <p:sp>
        <p:nvSpPr>
          <p:cNvPr id="307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dirty="0"/>
          </a:p>
        </p:txBody>
      </p:sp>
      <p:sp>
        <p:nvSpPr>
          <p:cNvPr id="3072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9C33BCE3-0A14-48AF-88FB-47930006B335}" type="slidenum">
              <a:rPr lang="en-US"/>
              <a:pPr/>
              <a:t>‹#›</a:t>
            </a:fld>
            <a:endParaRPr lang="en-US" dirty="0"/>
          </a:p>
        </p:txBody>
      </p:sp>
      <p:sp>
        <p:nvSpPr>
          <p:cNvPr id="3072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3072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en-US" dirty="0"/>
          </a:p>
        </p:txBody>
      </p:sp>
      <p:sp>
        <p:nvSpPr>
          <p:cNvPr id="3072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3073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184ACDD-DA8E-488C-8763-C19ED969C0F8}"/>
              </a:ext>
            </a:extLst>
          </p:cNvPr>
          <p:cNvSpPr>
            <a:spLocks noGrp="1"/>
          </p:cNvSpPr>
          <p:nvPr>
            <p:ph type="ctrTitle"/>
          </p:nvPr>
        </p:nvSpPr>
        <p:spPr/>
        <p:txBody>
          <a:bodyPr/>
          <a:lstStyle/>
          <a:p>
            <a:r>
              <a:rPr lang="en-US" dirty="0"/>
              <a:t>WHERE WE STAND</a:t>
            </a:r>
          </a:p>
        </p:txBody>
      </p:sp>
      <p:sp>
        <p:nvSpPr>
          <p:cNvPr id="5" name="Subtitle 4">
            <a:extLst>
              <a:ext uri="{FF2B5EF4-FFF2-40B4-BE49-F238E27FC236}">
                <a16:creationId xmlns:a16="http://schemas.microsoft.com/office/drawing/2014/main" xmlns="" id="{4D7FEA68-07E4-4E2E-938A-00122E69F515}"/>
              </a:ext>
            </a:extLst>
          </p:cNvPr>
          <p:cNvSpPr>
            <a:spLocks noGrp="1"/>
          </p:cNvSpPr>
          <p:nvPr>
            <p:ph type="subTitle" idx="1"/>
          </p:nvPr>
        </p:nvSpPr>
        <p:spPr/>
        <p:txBody>
          <a:bodyPr/>
          <a:lstStyle/>
          <a:p>
            <a:r>
              <a:rPr lang="en-US" dirty="0">
                <a:latin typeface="+mj-lt"/>
              </a:rPr>
              <a:t>Dakota Treaty Lands </a:t>
            </a:r>
          </a:p>
          <a:p>
            <a:r>
              <a:rPr lang="en-US" dirty="0">
                <a:latin typeface="+mj-lt"/>
              </a:rPr>
              <a:t>in Minnesota</a:t>
            </a:r>
          </a:p>
        </p:txBody>
      </p:sp>
    </p:spTree>
    <p:extLst>
      <p:ext uri="{BB962C8B-B14F-4D97-AF65-F5344CB8AC3E}">
        <p14:creationId xmlns:p14="http://schemas.microsoft.com/office/powerpoint/2010/main" val="43373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590800" y="1752600"/>
            <a:ext cx="3784113" cy="769441"/>
          </a:xfrm>
          <a:prstGeom prst="rect">
            <a:avLst/>
          </a:prstGeom>
          <a:noFill/>
          <a:ln w="9525">
            <a:noFill/>
            <a:miter lim="800000"/>
            <a:headEnd/>
            <a:tailEnd/>
          </a:ln>
          <a:effectLst/>
        </p:spPr>
        <p:txBody>
          <a:bodyPr wrap="none">
            <a:spAutoFit/>
          </a:bodyPr>
          <a:lstStyle/>
          <a:p>
            <a:r>
              <a:rPr lang="en-US" sz="4400" dirty="0">
                <a:latin typeface="+mj-lt"/>
              </a:rPr>
              <a:t>What is a treaty?</a:t>
            </a:r>
          </a:p>
        </p:txBody>
      </p:sp>
      <p:sp>
        <p:nvSpPr>
          <p:cNvPr id="32771" name="Text Box 3"/>
          <p:cNvSpPr txBox="1">
            <a:spLocks noChangeArrowheads="1"/>
          </p:cNvSpPr>
          <p:nvPr/>
        </p:nvSpPr>
        <p:spPr bwMode="auto">
          <a:xfrm>
            <a:off x="914400" y="3184672"/>
            <a:ext cx="7549567" cy="1311128"/>
          </a:xfrm>
          <a:prstGeom prst="rect">
            <a:avLst/>
          </a:prstGeom>
          <a:noFill/>
          <a:ln w="9525">
            <a:noFill/>
            <a:miter lim="800000"/>
            <a:headEnd/>
            <a:tailEnd/>
          </a:ln>
          <a:effectLst/>
        </p:spPr>
        <p:txBody>
          <a:bodyPr wrap="none">
            <a:spAutoFit/>
          </a:bodyPr>
          <a:lstStyle/>
          <a:p>
            <a:pPr>
              <a:lnSpc>
                <a:spcPct val="110000"/>
              </a:lnSpc>
            </a:pPr>
            <a:r>
              <a:rPr lang="en-US" sz="2400" dirty="0">
                <a:latin typeface="+mj-lt"/>
              </a:rPr>
              <a:t>A formal agreement between two (or more) sovereign nations</a:t>
            </a:r>
          </a:p>
          <a:p>
            <a:pPr>
              <a:lnSpc>
                <a:spcPct val="110000"/>
              </a:lnSpc>
            </a:pPr>
            <a:r>
              <a:rPr lang="en-US" sz="2400" dirty="0">
                <a:latin typeface="Times New Roman" pitchFamily="18" charset="0"/>
              </a:rPr>
              <a:t>	 </a:t>
            </a:r>
          </a:p>
          <a:p>
            <a:pPr>
              <a:lnSpc>
                <a:spcPct val="110000"/>
              </a:lnSpc>
            </a:pPr>
            <a:r>
              <a:rPr lang="en-US" sz="2400" dirty="0">
                <a:latin typeface="Times New Roman" pitchFamily="18" charset="0"/>
              </a:rPr>
              <a:t>	</a:t>
            </a:r>
          </a:p>
        </p:txBody>
      </p:sp>
      <p:pic>
        <p:nvPicPr>
          <p:cNvPr id="7" name="Picture 6" descr="fig32.gif"/>
          <p:cNvPicPr>
            <a:picLocks noChangeAspect="1"/>
          </p:cNvPicPr>
          <p:nvPr/>
        </p:nvPicPr>
        <p:blipFill>
          <a:blip r:embed="rId2" cstate="print"/>
          <a:stretch>
            <a:fillRect/>
          </a:stretch>
        </p:blipFill>
        <p:spPr>
          <a:xfrm>
            <a:off x="2438400" y="3676077"/>
            <a:ext cx="3906284" cy="3029523"/>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981200" y="1905000"/>
            <a:ext cx="4666790" cy="769441"/>
          </a:xfrm>
          <a:prstGeom prst="rect">
            <a:avLst/>
          </a:prstGeom>
          <a:noFill/>
          <a:ln w="9525">
            <a:noFill/>
            <a:miter lim="800000"/>
            <a:headEnd/>
            <a:tailEnd/>
          </a:ln>
          <a:effectLst/>
        </p:spPr>
        <p:txBody>
          <a:bodyPr wrap="none">
            <a:spAutoFit/>
          </a:bodyPr>
          <a:lstStyle/>
          <a:p>
            <a:r>
              <a:rPr lang="en-US" sz="4400" dirty="0">
                <a:latin typeface="+mj-lt"/>
              </a:rPr>
              <a:t>What is sovereignty?</a:t>
            </a:r>
          </a:p>
        </p:txBody>
      </p:sp>
      <p:sp>
        <p:nvSpPr>
          <p:cNvPr id="33795" name="Text Box 3"/>
          <p:cNvSpPr txBox="1">
            <a:spLocks noChangeArrowheads="1"/>
          </p:cNvSpPr>
          <p:nvPr/>
        </p:nvSpPr>
        <p:spPr bwMode="auto">
          <a:xfrm>
            <a:off x="1371600" y="3352800"/>
            <a:ext cx="6696064" cy="1717393"/>
          </a:xfrm>
          <a:prstGeom prst="rect">
            <a:avLst/>
          </a:prstGeom>
          <a:noFill/>
          <a:ln w="9525">
            <a:noFill/>
            <a:miter lim="800000"/>
            <a:headEnd/>
            <a:tailEnd/>
          </a:ln>
          <a:effectLst/>
        </p:spPr>
        <p:txBody>
          <a:bodyPr wrap="none">
            <a:spAutoFit/>
          </a:bodyPr>
          <a:lstStyle/>
          <a:p>
            <a:pPr>
              <a:lnSpc>
                <a:spcPct val="110000"/>
              </a:lnSpc>
            </a:pPr>
            <a:r>
              <a:rPr lang="en-US" sz="2400" dirty="0">
                <a:latin typeface="+mj-lt"/>
              </a:rPr>
              <a:t>When a nation/people have the ability to self govern </a:t>
            </a:r>
          </a:p>
          <a:p>
            <a:pPr>
              <a:lnSpc>
                <a:spcPct val="110000"/>
              </a:lnSpc>
            </a:pPr>
            <a:r>
              <a:rPr lang="en-US" sz="2400" dirty="0">
                <a:latin typeface="+mj-lt"/>
              </a:rPr>
              <a:t>free from external control or influence.</a:t>
            </a:r>
          </a:p>
          <a:p>
            <a:pPr>
              <a:lnSpc>
                <a:spcPct val="110000"/>
              </a:lnSpc>
            </a:pPr>
            <a:endParaRPr lang="en-US" sz="2400" dirty="0">
              <a:latin typeface="Times New Roman" pitchFamily="18" charset="0"/>
            </a:endParaRPr>
          </a:p>
          <a:p>
            <a:pPr>
              <a:lnSpc>
                <a:spcPct val="110000"/>
              </a:lnSpc>
            </a:pPr>
            <a:r>
              <a:rPr lang="en-US" sz="2400" dirty="0">
                <a:latin typeface="Times New Roman" pitchFamily="18" charset="0"/>
              </a:rPr>
              <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590800" y="1752600"/>
            <a:ext cx="3784113" cy="769441"/>
          </a:xfrm>
          <a:prstGeom prst="rect">
            <a:avLst/>
          </a:prstGeom>
          <a:noFill/>
          <a:ln w="9525">
            <a:noFill/>
            <a:miter lim="800000"/>
            <a:headEnd/>
            <a:tailEnd/>
          </a:ln>
          <a:effectLst/>
        </p:spPr>
        <p:txBody>
          <a:bodyPr wrap="none">
            <a:spAutoFit/>
          </a:bodyPr>
          <a:lstStyle/>
          <a:p>
            <a:r>
              <a:rPr lang="en-US" sz="4400" dirty="0">
                <a:latin typeface="+mj-lt"/>
              </a:rPr>
              <a:t>What is a treaty?</a:t>
            </a:r>
          </a:p>
        </p:txBody>
      </p:sp>
      <p:sp>
        <p:nvSpPr>
          <p:cNvPr id="2053" name="Text Box 5"/>
          <p:cNvSpPr txBox="1">
            <a:spLocks noChangeArrowheads="1"/>
          </p:cNvSpPr>
          <p:nvPr/>
        </p:nvSpPr>
        <p:spPr bwMode="auto">
          <a:xfrm>
            <a:off x="914400" y="3017838"/>
            <a:ext cx="1098550" cy="493712"/>
          </a:xfrm>
          <a:prstGeom prst="rect">
            <a:avLst/>
          </a:prstGeom>
          <a:noFill/>
          <a:ln w="9525">
            <a:noFill/>
            <a:miter lim="800000"/>
            <a:headEnd/>
            <a:tailEnd/>
          </a:ln>
          <a:effectLst/>
        </p:spPr>
        <p:txBody>
          <a:bodyPr wrap="none">
            <a:spAutoFit/>
          </a:bodyPr>
          <a:lstStyle/>
          <a:p>
            <a:pPr>
              <a:lnSpc>
                <a:spcPct val="110000"/>
              </a:lnSpc>
            </a:pPr>
            <a:r>
              <a:rPr lang="en-US" sz="2400" dirty="0">
                <a:latin typeface="Times New Roman" pitchFamily="18" charset="0"/>
              </a:rPr>
              <a:t>	</a:t>
            </a:r>
          </a:p>
        </p:txBody>
      </p:sp>
      <p:sp>
        <p:nvSpPr>
          <p:cNvPr id="6" name="Text Box 3">
            <a:extLst>
              <a:ext uri="{FF2B5EF4-FFF2-40B4-BE49-F238E27FC236}">
                <a16:creationId xmlns:a16="http://schemas.microsoft.com/office/drawing/2014/main" xmlns="" id="{B1B79BEF-0575-4C70-A868-DFF6727EA17D}"/>
              </a:ext>
            </a:extLst>
          </p:cNvPr>
          <p:cNvSpPr txBox="1">
            <a:spLocks noChangeArrowheads="1"/>
          </p:cNvSpPr>
          <p:nvPr/>
        </p:nvSpPr>
        <p:spPr bwMode="auto">
          <a:xfrm>
            <a:off x="609600" y="3264694"/>
            <a:ext cx="7685950" cy="4379660"/>
          </a:xfrm>
          <a:prstGeom prst="rect">
            <a:avLst/>
          </a:prstGeom>
          <a:noFill/>
          <a:ln w="9525">
            <a:noFill/>
            <a:miter lim="800000"/>
            <a:headEnd/>
            <a:tailEnd/>
          </a:ln>
          <a:effectLst/>
        </p:spPr>
        <p:txBody>
          <a:bodyPr wrap="none">
            <a:spAutoFit/>
          </a:bodyPr>
          <a:lstStyle/>
          <a:p>
            <a:pPr>
              <a:lnSpc>
                <a:spcPct val="110000"/>
              </a:lnSpc>
            </a:pPr>
            <a:r>
              <a:rPr lang="en-US" sz="2400" dirty="0">
                <a:latin typeface="+mj-lt"/>
              </a:rPr>
              <a:t>The Supreme Law of the United States – “Supremacy Clause” </a:t>
            </a:r>
          </a:p>
          <a:p>
            <a:pPr>
              <a:spcAft>
                <a:spcPts val="600"/>
              </a:spcAft>
            </a:pPr>
            <a:r>
              <a:rPr lang="en-US" sz="2400" dirty="0">
                <a:latin typeface="+mj-lt"/>
              </a:rPr>
              <a:t>U.S. Constitution, Article VI, Clause 2</a:t>
            </a:r>
          </a:p>
          <a:p>
            <a:r>
              <a:rPr lang="en-US" sz="2400" i="1" dirty="0">
                <a:latin typeface="+mj-lt"/>
              </a:rPr>
              <a:t>This Constitution, and the Laws of the United States which shall</a:t>
            </a:r>
          </a:p>
          <a:p>
            <a:r>
              <a:rPr lang="en-US" sz="2400" i="1" dirty="0">
                <a:latin typeface="+mj-lt"/>
              </a:rPr>
              <a:t>be made in Pursuance thereof; and all Treaties made, or which </a:t>
            </a:r>
          </a:p>
          <a:p>
            <a:r>
              <a:rPr lang="en-US" sz="2400" i="1" dirty="0">
                <a:latin typeface="+mj-lt"/>
              </a:rPr>
              <a:t>shall be made, under the authority of the United States, shall be </a:t>
            </a:r>
          </a:p>
          <a:p>
            <a:r>
              <a:rPr lang="en-US" sz="2400" i="1" dirty="0">
                <a:latin typeface="+mj-lt"/>
              </a:rPr>
              <a:t>the supreme Law of the land; and the Judges in every State </a:t>
            </a:r>
          </a:p>
          <a:p>
            <a:r>
              <a:rPr lang="en-US" sz="2400" i="1" dirty="0">
                <a:latin typeface="+mj-lt"/>
              </a:rPr>
              <a:t>shall be bound thereby, any Thing in the Constitution or Laws</a:t>
            </a:r>
          </a:p>
          <a:p>
            <a:r>
              <a:rPr lang="en-US" sz="2400" i="1" dirty="0">
                <a:latin typeface="+mj-lt"/>
              </a:rPr>
              <a:t> of any State to the Contrary notwithstanding. </a:t>
            </a:r>
            <a:endParaRPr lang="en-US" sz="3200" i="1" dirty="0">
              <a:latin typeface="+mj-lt"/>
            </a:endParaRPr>
          </a:p>
          <a:p>
            <a:pPr>
              <a:lnSpc>
                <a:spcPct val="110000"/>
              </a:lnSpc>
            </a:pPr>
            <a:endParaRPr lang="en-US" sz="2400" dirty="0">
              <a:latin typeface="Times New Roman" pitchFamily="18" charset="0"/>
            </a:endParaRPr>
          </a:p>
          <a:p>
            <a:pPr>
              <a:lnSpc>
                <a:spcPct val="110000"/>
              </a:lnSpc>
            </a:pPr>
            <a:endParaRPr lang="en-US" sz="2400" dirty="0">
              <a:latin typeface="Times New Roman" pitchFamily="18" charset="0"/>
            </a:endParaRPr>
          </a:p>
          <a:p>
            <a:pPr>
              <a:lnSpc>
                <a:spcPct val="110000"/>
              </a:lnSpc>
            </a:pPr>
            <a:r>
              <a:rPr lang="en-US" sz="2400" dirty="0">
                <a:latin typeface="Times New Roman" pitchFamily="18" charset="0"/>
              </a:rPr>
              <a:t>	</a:t>
            </a:r>
          </a:p>
        </p:txBody>
      </p:sp>
    </p:spTree>
    <p:extLst>
      <p:ext uri="{BB962C8B-B14F-4D97-AF65-F5344CB8AC3E}">
        <p14:creationId xmlns:p14="http://schemas.microsoft.com/office/powerpoint/2010/main" val="187809534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133600" y="1752600"/>
            <a:ext cx="4730750" cy="762000"/>
          </a:xfrm>
          <a:prstGeom prst="rect">
            <a:avLst/>
          </a:prstGeom>
          <a:noFill/>
          <a:ln w="9525">
            <a:noFill/>
            <a:miter lim="800000"/>
            <a:headEnd/>
            <a:tailEnd/>
          </a:ln>
          <a:effectLst/>
        </p:spPr>
        <p:txBody>
          <a:bodyPr wrap="none">
            <a:spAutoFit/>
          </a:bodyPr>
          <a:lstStyle/>
          <a:p>
            <a:r>
              <a:rPr lang="en-US" sz="4400" dirty="0">
                <a:latin typeface="+mj-lt"/>
              </a:rPr>
              <a:t>Usufructuary Rights</a:t>
            </a:r>
          </a:p>
        </p:txBody>
      </p:sp>
      <p:sp>
        <p:nvSpPr>
          <p:cNvPr id="24579" name="Text Box 3"/>
          <p:cNvSpPr txBox="1">
            <a:spLocks noChangeArrowheads="1"/>
          </p:cNvSpPr>
          <p:nvPr/>
        </p:nvSpPr>
        <p:spPr bwMode="auto">
          <a:xfrm>
            <a:off x="762000" y="3276600"/>
            <a:ext cx="7772400" cy="3508653"/>
          </a:xfrm>
          <a:prstGeom prst="rect">
            <a:avLst/>
          </a:prstGeom>
          <a:noFill/>
          <a:ln w="9525">
            <a:noFill/>
            <a:miter lim="800000"/>
            <a:headEnd/>
            <a:tailEnd/>
          </a:ln>
          <a:effectLst/>
        </p:spPr>
        <p:txBody>
          <a:bodyPr wrap="square">
            <a:spAutoFit/>
          </a:bodyPr>
          <a:lstStyle/>
          <a:p>
            <a:r>
              <a:rPr lang="en-US" sz="2400" dirty="0">
                <a:latin typeface="+mj-lt"/>
              </a:rPr>
              <a:t>The retained right to use land as it was used before – </a:t>
            </a:r>
          </a:p>
          <a:p>
            <a:r>
              <a:rPr lang="en-US" sz="2400" dirty="0">
                <a:latin typeface="+mj-lt"/>
              </a:rPr>
              <a:t>to continue to use the land for hunting, fishing, gathering, </a:t>
            </a:r>
          </a:p>
          <a:p>
            <a:r>
              <a:rPr lang="en-US" sz="2400" dirty="0">
                <a:latin typeface="+mj-lt"/>
              </a:rPr>
              <a:t>ceremonies, etc. Because they retained these rights in </a:t>
            </a:r>
          </a:p>
          <a:p>
            <a:r>
              <a:rPr lang="en-US" sz="2400" dirty="0">
                <a:latin typeface="+mj-lt"/>
              </a:rPr>
              <a:t>their treaties, these are referred to as </a:t>
            </a:r>
            <a:r>
              <a:rPr lang="en-US" sz="2400" i="1" dirty="0">
                <a:latin typeface="+mj-lt"/>
              </a:rPr>
              <a:t>reserved rights</a:t>
            </a:r>
            <a:r>
              <a:rPr lang="en-US" sz="2400" dirty="0">
                <a:latin typeface="+mj-lt"/>
              </a:rPr>
              <a:t>. They are not “special rights” or rights that are </a:t>
            </a:r>
            <a:r>
              <a:rPr lang="en-US" sz="2400" i="1" dirty="0">
                <a:latin typeface="+mj-lt"/>
              </a:rPr>
              <a:t>given</a:t>
            </a:r>
            <a:r>
              <a:rPr lang="en-US" sz="2400" dirty="0">
                <a:latin typeface="+mj-lt"/>
              </a:rPr>
              <a:t> to indigenous peoples by treaty.</a:t>
            </a:r>
          </a:p>
          <a:p>
            <a:endParaRPr lang="en-US" sz="1200" dirty="0">
              <a:latin typeface="+mj-lt"/>
            </a:endParaRPr>
          </a:p>
          <a:p>
            <a:r>
              <a:rPr lang="en-US" sz="2400" dirty="0">
                <a:latin typeface="+mj-lt"/>
              </a:rPr>
              <a:t>Ex.:  The retained right to fish off reservation land </a:t>
            </a:r>
          </a:p>
          <a:p>
            <a:r>
              <a:rPr lang="en-US" sz="2400" dirty="0">
                <a:latin typeface="+mj-lt"/>
              </a:rPr>
              <a:t>       and off season (not subject to state fishing regulations).</a:t>
            </a:r>
          </a:p>
          <a:p>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Treaty of 1805 between the</a:t>
            </a:r>
            <a:br>
              <a:rPr lang="en-US" sz="4000" dirty="0"/>
            </a:br>
            <a:r>
              <a:rPr lang="en-US" sz="4000" dirty="0"/>
              <a:t>Dakhóta Oyate and the U.S.</a:t>
            </a:r>
          </a:p>
        </p:txBody>
      </p:sp>
      <p:sp>
        <p:nvSpPr>
          <p:cNvPr id="34819" name="Rectangle 3"/>
          <p:cNvSpPr>
            <a:spLocks noGrp="1" noChangeArrowheads="1"/>
          </p:cNvSpPr>
          <p:nvPr>
            <p:ph type="body" idx="1"/>
          </p:nvPr>
        </p:nvSpPr>
        <p:spPr>
          <a:xfrm>
            <a:off x="457200" y="1676400"/>
            <a:ext cx="8229600" cy="5029200"/>
          </a:xfrm>
        </p:spPr>
        <p:txBody>
          <a:bodyPr/>
          <a:lstStyle/>
          <a:p>
            <a:pPr>
              <a:lnSpc>
                <a:spcPct val="80000"/>
              </a:lnSpc>
            </a:pPr>
            <a:r>
              <a:rPr lang="en-US" sz="1300" i="1" dirty="0">
                <a:latin typeface="+mj-lt"/>
              </a:rPr>
              <a:t>Conference Between the United States of America and the Sioux Nation of Indians.</a:t>
            </a:r>
            <a:endParaRPr lang="en-US" sz="1300" dirty="0">
              <a:latin typeface="+mj-lt"/>
            </a:endParaRPr>
          </a:p>
          <a:p>
            <a:pPr>
              <a:lnSpc>
                <a:spcPct val="80000"/>
              </a:lnSpc>
            </a:pPr>
            <a:endParaRPr lang="en-US" sz="1300" dirty="0">
              <a:latin typeface="+mj-lt"/>
            </a:endParaRPr>
          </a:p>
          <a:p>
            <a:pPr>
              <a:lnSpc>
                <a:spcPct val="80000"/>
              </a:lnSpc>
            </a:pPr>
            <a:r>
              <a:rPr lang="en-US" sz="1300" dirty="0">
                <a:latin typeface="+mj-lt"/>
              </a:rPr>
              <a:t>Whereas, a conference held between the United States of America and the Sioux Nation of Indians, Lieut. Z. M. Pike, of the Army of the United States, and the chiefs and warriors of the said tribe, have agreed to the following articles, which when ratified and approved of by the proper authority, shall be binding on both parties: </a:t>
            </a:r>
            <a:endParaRPr lang="en-US" sz="1300" b="1" dirty="0">
              <a:latin typeface="+mj-lt"/>
            </a:endParaRPr>
          </a:p>
          <a:p>
            <a:pPr>
              <a:lnSpc>
                <a:spcPct val="80000"/>
              </a:lnSpc>
            </a:pPr>
            <a:endParaRPr lang="en-US" sz="1300" b="1" dirty="0">
              <a:latin typeface="+mj-lt"/>
            </a:endParaRPr>
          </a:p>
          <a:p>
            <a:pPr>
              <a:lnSpc>
                <a:spcPct val="80000"/>
              </a:lnSpc>
            </a:pPr>
            <a:r>
              <a:rPr lang="en-US" sz="1300" b="1" dirty="0">
                <a:latin typeface="+mj-lt"/>
              </a:rPr>
              <a:t>ARTICLE 1.</a:t>
            </a:r>
          </a:p>
          <a:p>
            <a:pPr>
              <a:lnSpc>
                <a:spcPct val="80000"/>
              </a:lnSpc>
            </a:pPr>
            <a:r>
              <a:rPr lang="en-US" sz="1300" dirty="0">
                <a:latin typeface="+mj-lt"/>
              </a:rPr>
              <a:t>That the Sioux Nation grants unto the United States for the purpose of the establishment of military posts, nine miles square at the mouth of the river St. Croix, also from below the confluence of the Mississippi and St. Peters, up the Mississippi, to include the falls of St. Anthony, extending nine miles on each side of the river. That the Sioux Nation grants to the United States, the full sovereignty and power over said districts forever, without any let or hindrance whatsoever. </a:t>
            </a:r>
            <a:endParaRPr lang="en-US" sz="1300" b="1" dirty="0">
              <a:latin typeface="+mj-lt"/>
            </a:endParaRPr>
          </a:p>
          <a:p>
            <a:pPr>
              <a:lnSpc>
                <a:spcPct val="80000"/>
              </a:lnSpc>
            </a:pPr>
            <a:endParaRPr lang="en-US" sz="1300" b="1" dirty="0">
              <a:latin typeface="+mj-lt"/>
            </a:endParaRPr>
          </a:p>
          <a:p>
            <a:pPr>
              <a:lnSpc>
                <a:spcPct val="80000"/>
              </a:lnSpc>
            </a:pPr>
            <a:r>
              <a:rPr lang="en-US" sz="1300" b="1" dirty="0">
                <a:latin typeface="+mj-lt"/>
              </a:rPr>
              <a:t>ARTICLE 2.</a:t>
            </a:r>
          </a:p>
          <a:p>
            <a:pPr>
              <a:lnSpc>
                <a:spcPct val="80000"/>
              </a:lnSpc>
            </a:pPr>
            <a:r>
              <a:rPr lang="en-US" sz="1300" dirty="0">
                <a:latin typeface="+mj-lt"/>
              </a:rPr>
              <a:t>That in consideration of the above grants the United States </a:t>
            </a:r>
            <a:r>
              <a:rPr lang="en-US" sz="1300" i="1" dirty="0">
                <a:latin typeface="+mj-lt"/>
              </a:rPr>
              <a:t>(shall, prior to taking possession thereof, pay to the Sioux two thousand dollars, or deliver the value thereof in such goods and merchandise as they shall choose)</a:t>
            </a:r>
            <a:r>
              <a:rPr lang="en-US" sz="1300" dirty="0">
                <a:latin typeface="+mj-lt"/>
              </a:rPr>
              <a:t>. </a:t>
            </a:r>
            <a:endParaRPr lang="en-US" sz="1300" b="1" dirty="0">
              <a:latin typeface="+mj-lt"/>
            </a:endParaRPr>
          </a:p>
          <a:p>
            <a:pPr>
              <a:lnSpc>
                <a:spcPct val="80000"/>
              </a:lnSpc>
            </a:pPr>
            <a:endParaRPr lang="en-US" sz="1300" b="1" dirty="0">
              <a:latin typeface="+mj-lt"/>
            </a:endParaRPr>
          </a:p>
          <a:p>
            <a:pPr>
              <a:lnSpc>
                <a:spcPct val="80000"/>
              </a:lnSpc>
            </a:pPr>
            <a:r>
              <a:rPr lang="en-US" sz="1300" b="1" dirty="0">
                <a:latin typeface="+mj-lt"/>
              </a:rPr>
              <a:t>ARTICLE 3.</a:t>
            </a:r>
          </a:p>
          <a:p>
            <a:pPr>
              <a:lnSpc>
                <a:spcPct val="80000"/>
              </a:lnSpc>
            </a:pPr>
            <a:r>
              <a:rPr lang="en-US" sz="1300" dirty="0">
                <a:latin typeface="+mj-lt"/>
              </a:rPr>
              <a:t>The United States promise on their part to permit the Sioux to pass, repass, hunt or make other uses of the said districts, as they have formerly done, without any other exception, but those specified in article first. </a:t>
            </a:r>
          </a:p>
          <a:p>
            <a:pPr>
              <a:lnSpc>
                <a:spcPct val="80000"/>
              </a:lnSpc>
            </a:pPr>
            <a:r>
              <a:rPr lang="en-US" sz="1300" dirty="0">
                <a:latin typeface="+mj-lt"/>
              </a:rPr>
              <a:t>In testimony hereof, we, the undersigned, have hereunto set our hands and seals, at the mouth of the river St. Peters, on the 23rd day of September, one thousand eight hundred and five. </a:t>
            </a:r>
            <a:endParaRPr lang="en-US" sz="1300" i="1" dirty="0">
              <a:latin typeface="+mj-lt"/>
            </a:endParaRPr>
          </a:p>
          <a:p>
            <a:pPr>
              <a:lnSpc>
                <a:spcPct val="80000"/>
              </a:lnSpc>
            </a:pPr>
            <a:r>
              <a:rPr lang="en-US" sz="1300" i="1" dirty="0">
                <a:latin typeface="+mj-lt"/>
              </a:rPr>
              <a:t>Z. M. Pike, [SEAL.]</a:t>
            </a:r>
            <a:br>
              <a:rPr lang="en-US" sz="1300" i="1" dirty="0">
                <a:latin typeface="+mj-lt"/>
              </a:rPr>
            </a:br>
            <a:r>
              <a:rPr lang="en-US" sz="1300" i="1" dirty="0">
                <a:latin typeface="+mj-lt"/>
              </a:rPr>
              <a:t>First Lieutenant and Agent at the above conference. </a:t>
            </a:r>
          </a:p>
          <a:p>
            <a:pPr>
              <a:lnSpc>
                <a:spcPct val="80000"/>
              </a:lnSpc>
            </a:pPr>
            <a:r>
              <a:rPr lang="en-US" sz="1300" i="1" dirty="0">
                <a:latin typeface="+mj-lt"/>
              </a:rPr>
              <a:t>Le Petit Carbeau, his x mark. [SEAL.] </a:t>
            </a:r>
          </a:p>
          <a:p>
            <a:pPr>
              <a:lnSpc>
                <a:spcPct val="80000"/>
              </a:lnSpc>
            </a:pPr>
            <a:r>
              <a:rPr lang="en-US" sz="1300" i="1" dirty="0">
                <a:latin typeface="+mj-lt"/>
              </a:rPr>
              <a:t>Way Aga Enogee, his x mark. [SEAL.]</a:t>
            </a:r>
            <a:r>
              <a:rPr lang="en-US" sz="1300" dirty="0">
                <a:latin typeface="+mj-lt"/>
              </a:rPr>
              <a:t> </a:t>
            </a:r>
          </a:p>
          <a:p>
            <a:pPr>
              <a:lnSpc>
                <a:spcPct val="80000"/>
              </a:lnSpc>
            </a:pP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B107141E-E851-4AED-AE02-D4BC7B7EE1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52400"/>
            <a:ext cx="4876800" cy="6613586"/>
          </a:xfrm>
          <a:prstGeom prst="rect">
            <a:avLst/>
          </a:prstGeom>
        </p:spPr>
      </p:pic>
      <p:cxnSp>
        <p:nvCxnSpPr>
          <p:cNvPr id="6" name="Straight Connector 5">
            <a:extLst>
              <a:ext uri="{FF2B5EF4-FFF2-40B4-BE49-F238E27FC236}">
                <a16:creationId xmlns:a16="http://schemas.microsoft.com/office/drawing/2014/main" xmlns="" id="{FFB2E18D-1D89-4683-A2C2-E91AAB5662E1}"/>
              </a:ext>
            </a:extLst>
          </p:cNvPr>
          <p:cNvCxnSpPr>
            <a:cxnSpLocks/>
          </p:cNvCxnSpPr>
          <p:nvPr/>
        </p:nvCxnSpPr>
        <p:spPr>
          <a:xfrm>
            <a:off x="2173250" y="603967"/>
            <a:ext cx="4790457" cy="8909"/>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xmlns="" id="{CC303B76-2570-4CE6-B91D-682164FD0350}"/>
              </a:ext>
            </a:extLst>
          </p:cNvPr>
          <p:cNvCxnSpPr>
            <a:cxnSpLocks/>
          </p:cNvCxnSpPr>
          <p:nvPr/>
        </p:nvCxnSpPr>
        <p:spPr>
          <a:xfrm>
            <a:off x="2231727" y="3393279"/>
            <a:ext cx="4790457" cy="8909"/>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63910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Problems with the 1805 Treaty</a:t>
            </a:r>
          </a:p>
        </p:txBody>
      </p:sp>
      <p:sp>
        <p:nvSpPr>
          <p:cNvPr id="34819" name="Rectangle 3"/>
          <p:cNvSpPr>
            <a:spLocks noGrp="1" noChangeArrowheads="1"/>
          </p:cNvSpPr>
          <p:nvPr>
            <p:ph type="body" idx="1"/>
          </p:nvPr>
        </p:nvSpPr>
        <p:spPr>
          <a:xfrm>
            <a:off x="457200" y="1600200"/>
            <a:ext cx="8229600" cy="5029200"/>
          </a:xfrm>
        </p:spPr>
        <p:txBody>
          <a:bodyPr/>
          <a:lstStyle/>
          <a:p>
            <a:pPr>
              <a:lnSpc>
                <a:spcPct val="80000"/>
              </a:lnSpc>
            </a:pPr>
            <a:r>
              <a:rPr lang="en-US" sz="2400" dirty="0">
                <a:latin typeface="+mj-lt"/>
              </a:rPr>
              <a:t>Signed by two Dakhóta leaders who did not have the authority to speak for the entire nation</a:t>
            </a:r>
          </a:p>
          <a:p>
            <a:pPr marL="0" indent="0">
              <a:lnSpc>
                <a:spcPct val="80000"/>
              </a:lnSpc>
              <a:buNone/>
            </a:pPr>
            <a:endParaRPr lang="en-US" sz="2400" dirty="0">
              <a:latin typeface="+mj-lt"/>
            </a:endParaRPr>
          </a:p>
          <a:p>
            <a:pPr>
              <a:lnSpc>
                <a:spcPct val="80000"/>
              </a:lnSpc>
            </a:pPr>
            <a:r>
              <a:rPr lang="en-US" sz="2400" dirty="0">
                <a:latin typeface="+mj-lt"/>
              </a:rPr>
              <a:t>Pike left the amount to be paid blank, but believed the 100,000 acres were “equal to $200,000”</a:t>
            </a:r>
          </a:p>
          <a:p>
            <a:pPr marL="0" indent="0">
              <a:lnSpc>
                <a:spcPct val="80000"/>
              </a:lnSpc>
              <a:buNone/>
            </a:pPr>
            <a:endParaRPr lang="en-US" sz="2400" dirty="0">
              <a:latin typeface="+mj-lt"/>
            </a:endParaRPr>
          </a:p>
          <a:p>
            <a:pPr>
              <a:lnSpc>
                <a:spcPct val="80000"/>
              </a:lnSpc>
            </a:pPr>
            <a:r>
              <a:rPr lang="en-US" sz="2400" dirty="0">
                <a:latin typeface="+mj-lt"/>
              </a:rPr>
              <a:t>President Thomas Jefferson didn’t submit the Treaty to the Senate for ratification until March 29, 1808.</a:t>
            </a:r>
          </a:p>
          <a:p>
            <a:pPr marL="0" indent="0">
              <a:lnSpc>
                <a:spcPct val="80000"/>
              </a:lnSpc>
              <a:buNone/>
            </a:pPr>
            <a:endParaRPr lang="en-US" sz="2400" dirty="0">
              <a:latin typeface="+mj-lt"/>
            </a:endParaRPr>
          </a:p>
          <a:p>
            <a:pPr>
              <a:lnSpc>
                <a:spcPct val="80000"/>
              </a:lnSpc>
            </a:pPr>
            <a:r>
              <a:rPr lang="en-US" sz="2400" dirty="0">
                <a:latin typeface="+mj-lt"/>
              </a:rPr>
              <a:t>The Senate ratified the treaty on April 13</a:t>
            </a:r>
            <a:r>
              <a:rPr lang="en-US" sz="2400" baseline="30000" dirty="0">
                <a:latin typeface="+mj-lt"/>
              </a:rPr>
              <a:t>th</a:t>
            </a:r>
            <a:r>
              <a:rPr lang="en-US" sz="2400" dirty="0">
                <a:latin typeface="+mj-lt"/>
              </a:rPr>
              <a:t>, with the following amendment to fill the blank in article 2, viz: “After the word ‘States’ in the second article insert the following words: ‘shall, prior to taking possession thereof, pay to the Sioux two thousand dollars, or deliver the value thereof in such goods and merchandise as they shall choose.’”</a:t>
            </a: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3722366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Problems with the 1805 Treaty</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sz="2400" dirty="0">
                <a:latin typeface="+mj-lt"/>
              </a:rPr>
              <a:t>In July 1819, a “quantity of goods worth two thousand dollars” was sent up the Mississippi River as payment for the treaty</a:t>
            </a:r>
          </a:p>
          <a:p>
            <a:pPr marL="0" indent="0">
              <a:lnSpc>
                <a:spcPct val="80000"/>
              </a:lnSpc>
              <a:buNone/>
            </a:pPr>
            <a:endParaRPr lang="en-US" sz="2400" dirty="0">
              <a:latin typeface="+mj-lt"/>
            </a:endParaRPr>
          </a:p>
          <a:p>
            <a:pPr>
              <a:lnSpc>
                <a:spcPct val="80000"/>
              </a:lnSpc>
            </a:pPr>
            <a:r>
              <a:rPr lang="en-US" sz="2400" dirty="0">
                <a:latin typeface="+mj-lt"/>
              </a:rPr>
              <a:t>On the way, some of the goods were given to “several Sac and Fox Indians who came to [the Indian agent] complaining that one of their brothers had been killed by a white man the previous year.”</a:t>
            </a:r>
          </a:p>
          <a:p>
            <a:pPr marL="0" indent="0">
              <a:lnSpc>
                <a:spcPct val="80000"/>
              </a:lnSpc>
              <a:buNone/>
            </a:pPr>
            <a:endParaRPr lang="en-US" sz="2400" dirty="0">
              <a:latin typeface="+mj-lt"/>
            </a:endParaRPr>
          </a:p>
          <a:p>
            <a:pPr>
              <a:lnSpc>
                <a:spcPct val="80000"/>
              </a:lnSpc>
            </a:pPr>
            <a:r>
              <a:rPr lang="en-US" sz="2400" dirty="0">
                <a:latin typeface="+mj-lt"/>
              </a:rPr>
              <a:t>When treaty negotiations were underway in 1837, a number of Dakhóta leaders raised the issue that they had never been paid under the terms of the 1805 treaty.</a:t>
            </a: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201180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Problems with the 1805 Treaty</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dirty="0">
                <a:latin typeface="+mj-lt"/>
              </a:rPr>
              <a:t>In 1835, fur trader Henry Sibley asked Indian Agent Lawrence Taliaferro how he “viewed the reserve at this Post [Fort Snelling].” </a:t>
            </a:r>
          </a:p>
          <a:p>
            <a:pPr>
              <a:lnSpc>
                <a:spcPct val="80000"/>
              </a:lnSpc>
            </a:pPr>
            <a:endParaRPr lang="en-US" dirty="0">
              <a:latin typeface="+mj-lt"/>
            </a:endParaRPr>
          </a:p>
          <a:p>
            <a:pPr>
              <a:lnSpc>
                <a:spcPct val="80000"/>
              </a:lnSpc>
            </a:pPr>
            <a:r>
              <a:rPr lang="en-US" dirty="0">
                <a:latin typeface="+mj-lt"/>
              </a:rPr>
              <a:t>Taliaferro wrote in his journal that he answered, “my opinion this rese[r]vation at S Peters is nothing more than a perpetual lease under the convention with Pike. The Treaty of 1825 (August) at Prairie du chiens confirms it. It is taken and deemed to be the Indian country in my view of the case – by the act of the 30 June 1834 – as before stated.”</a:t>
            </a: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2274009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Problems with the 1805 Treaty</a:t>
            </a:r>
          </a:p>
        </p:txBody>
      </p:sp>
      <p:sp>
        <p:nvSpPr>
          <p:cNvPr id="5" name="Rectangle 4">
            <a:extLst>
              <a:ext uri="{FF2B5EF4-FFF2-40B4-BE49-F238E27FC236}">
                <a16:creationId xmlns:a16="http://schemas.microsoft.com/office/drawing/2014/main" xmlns="" id="{AEF567F3-BDAB-4393-B379-E3A9B54C1BB2}"/>
              </a:ext>
            </a:extLst>
          </p:cNvPr>
          <p:cNvSpPr/>
          <p:nvPr/>
        </p:nvSpPr>
        <p:spPr>
          <a:xfrm>
            <a:off x="794330" y="1535818"/>
            <a:ext cx="7587669" cy="4832092"/>
          </a:xfrm>
          <a:prstGeom prst="rect">
            <a:avLst/>
          </a:prstGeom>
        </p:spPr>
        <p:txBody>
          <a:bodyPr wrap="square">
            <a:spAutoFit/>
          </a:bodyPr>
          <a:lstStyle/>
          <a:p>
            <a:pPr lvl="0"/>
            <a:r>
              <a:rPr lang="en-US" altLang="en-US" sz="2200" dirty="0">
                <a:latin typeface="+mj-lt"/>
              </a:rPr>
              <a:t>As late as 1856, however, the title to the land was in question. In that year, the Military Affairs Committee of the Senate issued a report that stated:</a:t>
            </a:r>
          </a:p>
          <a:p>
            <a:pPr lvl="0"/>
            <a:endParaRPr lang="en-US" altLang="en-US" sz="2200" dirty="0">
              <a:latin typeface="+mj-lt"/>
            </a:endParaRPr>
          </a:p>
          <a:p>
            <a:pPr lvl="0"/>
            <a:r>
              <a:rPr lang="en-US" altLang="en-US" sz="2200" dirty="0">
                <a:latin typeface="+mj-lt"/>
              </a:rPr>
              <a:t>"It does appear that General Pike made an arrangement in 1805 with two Sioux Indians for the purchase of the lands of that tribe, including the Faribault island, but there is no evidence that this agreement, to which there is not even a witness, and in which no consideration was named, was ever considered binding upon the Indians, or that they ever yielded up the possession of their lands under it.. [I]t was never promulgated, nor can it be now found upon the statute books, like any other treaty—if indeed a treaty it may be called—nor were its stipulations ever complied with on the part of the United States." </a:t>
            </a:r>
          </a:p>
        </p:txBody>
      </p:sp>
    </p:spTree>
    <p:extLst>
      <p:ext uri="{BB962C8B-B14F-4D97-AF65-F5344CB8AC3E}">
        <p14:creationId xmlns:p14="http://schemas.microsoft.com/office/powerpoint/2010/main" val="85970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42AE32-9079-4C46-BF58-D39D7AD70A28}"/>
              </a:ext>
            </a:extLst>
          </p:cNvPr>
          <p:cNvSpPr/>
          <p:nvPr/>
        </p:nvSpPr>
        <p:spPr>
          <a:xfrm>
            <a:off x="533400" y="2895600"/>
            <a:ext cx="8102020" cy="1015663"/>
          </a:xfrm>
          <a:prstGeom prst="rect">
            <a:avLst/>
          </a:prstGeom>
        </p:spPr>
        <p:txBody>
          <a:bodyPr wrap="square">
            <a:spAutoFit/>
          </a:bodyPr>
          <a:lstStyle/>
          <a:p>
            <a:r>
              <a:rPr lang="en-US" sz="6000" dirty="0">
                <a:latin typeface="+mj-lt"/>
              </a:rPr>
              <a:t>This is Dakhóta homeland</a:t>
            </a:r>
          </a:p>
        </p:txBody>
      </p:sp>
    </p:spTree>
    <p:extLst>
      <p:ext uri="{BB962C8B-B14F-4D97-AF65-F5344CB8AC3E}">
        <p14:creationId xmlns:p14="http://schemas.microsoft.com/office/powerpoint/2010/main" val="2327683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1837 Treaty</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sz="3200" dirty="0">
                <a:latin typeface="+mj-lt"/>
              </a:rPr>
              <a:t>Dakhóta people ceded all land east of the Mississippi River in exchange for annuity payments</a:t>
            </a:r>
          </a:p>
          <a:p>
            <a:pPr marL="0" indent="0">
              <a:lnSpc>
                <a:spcPct val="80000"/>
              </a:lnSpc>
              <a:buNone/>
            </a:pPr>
            <a:endParaRPr lang="en-US" sz="3200" dirty="0">
              <a:latin typeface="+mj-lt"/>
            </a:endParaRPr>
          </a:p>
          <a:p>
            <a:pPr>
              <a:lnSpc>
                <a:spcPct val="80000"/>
              </a:lnSpc>
            </a:pPr>
            <a:r>
              <a:rPr lang="en-US" sz="3200" dirty="0">
                <a:latin typeface="+mj-lt"/>
              </a:rPr>
              <a:t>Included an “education fund” of $5,000 per year that Dakhóta leaders assumed would be paid to them directly, but the government planned to spend the money on “educational programs” including missionary schools – this became a huge sticking point in 1851 treaty negotiations.</a:t>
            </a:r>
          </a:p>
          <a:p>
            <a:pPr>
              <a:lnSpc>
                <a:spcPct val="80000"/>
              </a:lnSpc>
            </a:pPr>
            <a:endParaRPr lang="en-US" dirty="0">
              <a:latin typeface="+mj-lt"/>
            </a:endParaRP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2248946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1851 Treaties of Traverse des Sioux </a:t>
            </a:r>
            <a:br>
              <a:rPr lang="en-US" sz="4000" dirty="0"/>
            </a:br>
            <a:r>
              <a:rPr lang="en-US" sz="4000" dirty="0"/>
              <a:t>and Mendota</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sz="3200" dirty="0">
                <a:latin typeface="+mj-lt"/>
              </a:rPr>
              <a:t>Dakhóta people ceded all land remaining land in Minnesota</a:t>
            </a:r>
          </a:p>
          <a:p>
            <a:pPr marL="0" indent="0">
              <a:lnSpc>
                <a:spcPct val="80000"/>
              </a:lnSpc>
              <a:buNone/>
            </a:pPr>
            <a:endParaRPr lang="en-US" sz="3200" dirty="0">
              <a:latin typeface="+mj-lt"/>
            </a:endParaRPr>
          </a:p>
          <a:p>
            <a:pPr>
              <a:lnSpc>
                <a:spcPct val="80000"/>
              </a:lnSpc>
            </a:pPr>
            <a:r>
              <a:rPr lang="en-US" sz="3200" dirty="0">
                <a:latin typeface="+mj-lt"/>
              </a:rPr>
              <a:t>Treaty doesn’t specify any land to be reserved for Dakhóta people to live on, but in negotiations and by agreement of the president, a reservation was established along the Minnesota River</a:t>
            </a:r>
          </a:p>
          <a:p>
            <a:pPr>
              <a:lnSpc>
                <a:spcPct val="80000"/>
              </a:lnSpc>
            </a:pPr>
            <a:endParaRPr lang="en-US" dirty="0">
              <a:latin typeface="+mj-lt"/>
            </a:endParaRP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3787847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8AA97ED3-1E3D-42C3-88B0-ABEED381B8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533400"/>
            <a:ext cx="5105400" cy="5834742"/>
          </a:xfrm>
          <a:prstGeom prst="rect">
            <a:avLst/>
          </a:prstGeom>
        </p:spPr>
      </p:pic>
    </p:spTree>
    <p:extLst>
      <p:ext uri="{BB962C8B-B14F-4D97-AF65-F5344CB8AC3E}">
        <p14:creationId xmlns:p14="http://schemas.microsoft.com/office/powerpoint/2010/main" val="2799827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Problems with the 1851 Treaty</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dirty="0">
                <a:latin typeface="+mj-lt"/>
              </a:rPr>
              <a:t>Signed under duress – Commissioner of Indian Affairs Luke Lea told the leaders, “Suppose your Great Father wanted your lands and did not want a treaty for your good, he could come with 100,000 men and drive you off to the Rocky Mountains.”</a:t>
            </a:r>
          </a:p>
          <a:p>
            <a:pPr marL="0" indent="0">
              <a:lnSpc>
                <a:spcPct val="80000"/>
              </a:lnSpc>
              <a:buNone/>
            </a:pPr>
            <a:endParaRPr lang="en-US" dirty="0">
              <a:latin typeface="+mj-lt"/>
            </a:endParaRPr>
          </a:p>
          <a:p>
            <a:pPr>
              <a:lnSpc>
                <a:spcPct val="80000"/>
              </a:lnSpc>
            </a:pPr>
            <a:r>
              <a:rPr lang="en-US" dirty="0">
                <a:latin typeface="+mj-lt"/>
              </a:rPr>
              <a:t>Dakhóta leaders were tricked into signing “traders’ papers” – a separate document listing what fur traders said were the debts owed to them by individual </a:t>
            </a:r>
            <a:r>
              <a:rPr lang="en-US" dirty="0" err="1">
                <a:latin typeface="+mj-lt"/>
              </a:rPr>
              <a:t>Dakhótas</a:t>
            </a:r>
            <a:r>
              <a:rPr lang="en-US" dirty="0">
                <a:latin typeface="+mj-lt"/>
              </a:rPr>
              <a:t> and agreeing to divert funds from the payment for the land to settle the debts. Even a missionary present at the signing thought the leaders were signing another copy of the treaty.</a:t>
            </a: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4288572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Problems with the 1851 Treaty</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dirty="0">
                <a:latin typeface="+mj-lt"/>
              </a:rPr>
              <a:t>“As soon as the treaties were signed, whites began pouring onto the ceded lands. Within two weeks of the end of negotiations at Mendota, they were reported to be crossing the Mississippi ‘in troops,’ making claims, and building shanties on lands which they as yet had no legal right to intrude upon.”</a:t>
            </a:r>
          </a:p>
          <a:p>
            <a:pPr marL="0" indent="0">
              <a:lnSpc>
                <a:spcPct val="80000"/>
              </a:lnSpc>
              <a:buNone/>
            </a:pPr>
            <a:endParaRPr lang="en-US" dirty="0">
              <a:latin typeface="+mj-lt"/>
            </a:endParaRPr>
          </a:p>
          <a:p>
            <a:pPr>
              <a:lnSpc>
                <a:spcPct val="80000"/>
              </a:lnSpc>
            </a:pPr>
            <a:r>
              <a:rPr lang="en-US" dirty="0">
                <a:latin typeface="+mj-lt"/>
              </a:rPr>
              <a:t>As years went by, U.S. government failed to meet its obligations – food and funds were not delivered on schedule, causing hardship and starvation and ultimately leading to the 1862 U.S.-Dakota War.</a:t>
            </a: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1671123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Treaty Abrogation</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dirty="0">
                <a:latin typeface="+mj-lt"/>
              </a:rPr>
              <a:t>After the war, in 1863, the U.S. government unilaterally abrogated all its treaties with the Dakhóta people. Under international law, this is allowable, but it only relieves the U.S. government of its obligation to make payments under the treaty. It doesn’t give them the right to keep the land.</a:t>
            </a:r>
          </a:p>
          <a:p>
            <a:pPr marL="0" indent="0">
              <a:lnSpc>
                <a:spcPct val="80000"/>
              </a:lnSpc>
              <a:buNone/>
            </a:pPr>
            <a:endParaRPr lang="en-US" dirty="0">
              <a:latin typeface="+mj-lt"/>
            </a:endParaRPr>
          </a:p>
          <a:p>
            <a:pPr>
              <a:lnSpc>
                <a:spcPct val="80000"/>
              </a:lnSpc>
            </a:pPr>
            <a:r>
              <a:rPr lang="en-US" dirty="0">
                <a:latin typeface="+mj-lt"/>
              </a:rPr>
              <a:t>Howard Vogel, emeritus professor of law from Hamline University, argues that U.S. seizure of indigenous lands ultimately rests on the Doctrine of Discovery.</a:t>
            </a: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1105332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533400" y="1617454"/>
            <a:ext cx="8001000" cy="2802146"/>
          </a:xfrm>
          <a:prstGeom prst="rect">
            <a:avLst/>
          </a:prstGeom>
          <a:noFill/>
          <a:ln w="9525">
            <a:noFill/>
            <a:miter lim="800000"/>
            <a:headEnd/>
            <a:tailEnd/>
          </a:ln>
          <a:effectLst/>
        </p:spPr>
        <p:txBody>
          <a:bodyPr wrap="square">
            <a:spAutoFit/>
          </a:bodyPr>
          <a:lstStyle/>
          <a:p>
            <a:pPr algn="ctr"/>
            <a:r>
              <a:rPr lang="en-US" sz="4400" dirty="0">
                <a:latin typeface="+mj-lt"/>
              </a:rPr>
              <a:t>Have the </a:t>
            </a:r>
            <a:r>
              <a:rPr lang="en-US" sz="4400" dirty="0" err="1">
                <a:latin typeface="+mj-lt"/>
              </a:rPr>
              <a:t>Dakhótas</a:t>
            </a:r>
            <a:r>
              <a:rPr lang="en-US" sz="4400" dirty="0">
                <a:latin typeface="+mj-lt"/>
              </a:rPr>
              <a:t> and other indigenous nations lost their claims on their lands because they have been “conquered”?</a:t>
            </a:r>
          </a:p>
        </p:txBody>
      </p:sp>
      <p:sp>
        <p:nvSpPr>
          <p:cNvPr id="2053" name="Text Box 5"/>
          <p:cNvSpPr txBox="1">
            <a:spLocks noChangeArrowheads="1"/>
          </p:cNvSpPr>
          <p:nvPr/>
        </p:nvSpPr>
        <p:spPr bwMode="auto">
          <a:xfrm>
            <a:off x="914400" y="3017838"/>
            <a:ext cx="1098550" cy="493712"/>
          </a:xfrm>
          <a:prstGeom prst="rect">
            <a:avLst/>
          </a:prstGeom>
          <a:noFill/>
          <a:ln w="9525">
            <a:noFill/>
            <a:miter lim="800000"/>
            <a:headEnd/>
            <a:tailEnd/>
          </a:ln>
          <a:effectLst/>
        </p:spPr>
        <p:txBody>
          <a:bodyPr wrap="none">
            <a:spAutoFit/>
          </a:bodyPr>
          <a:lstStyle/>
          <a:p>
            <a:pPr>
              <a:lnSpc>
                <a:spcPct val="110000"/>
              </a:lnSpc>
            </a:pPr>
            <a:r>
              <a:rPr lang="en-US" sz="2400" dirty="0">
                <a:latin typeface="Times New Roman" pitchFamily="18" charset="0"/>
              </a:rPr>
              <a:t>	</a:t>
            </a:r>
          </a:p>
        </p:txBody>
      </p:sp>
    </p:spTree>
    <p:extLst>
      <p:ext uri="{BB962C8B-B14F-4D97-AF65-F5344CB8AC3E}">
        <p14:creationId xmlns:p14="http://schemas.microsoft.com/office/powerpoint/2010/main" val="48990406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1676400" y="685800"/>
            <a:ext cx="5545138" cy="5432425"/>
          </a:xfrm>
          <a:prstGeom prst="rect">
            <a:avLst/>
          </a:prstGeom>
          <a:noFill/>
          <a:ln w="9525">
            <a:noFill/>
            <a:miter lim="800000"/>
            <a:headEnd/>
            <a:tailEnd/>
          </a:ln>
          <a:effectLst/>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Henry Sibley, Founding Regent </a:t>
            </a:r>
            <a:br>
              <a:rPr lang="en-US" sz="4000" dirty="0"/>
            </a:br>
            <a:r>
              <a:rPr lang="en-US" sz="4000" dirty="0"/>
              <a:t>of the University of Minnesota</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dirty="0">
                <a:latin typeface="+mj-lt"/>
              </a:rPr>
              <a:t>Fur trader who received significant direct financial benefit from the settlement of treaty funds</a:t>
            </a:r>
          </a:p>
          <a:p>
            <a:pPr marL="0" indent="0">
              <a:lnSpc>
                <a:spcPct val="80000"/>
              </a:lnSpc>
              <a:buNone/>
            </a:pPr>
            <a:endParaRPr lang="en-US" dirty="0">
              <a:latin typeface="+mj-lt"/>
            </a:endParaRPr>
          </a:p>
          <a:p>
            <a:pPr>
              <a:lnSpc>
                <a:spcPct val="80000"/>
              </a:lnSpc>
            </a:pPr>
            <a:r>
              <a:rPr lang="en-US" dirty="0">
                <a:latin typeface="+mj-lt"/>
              </a:rPr>
              <a:t>Military leader during the U.S.-Dakota War and leader of punitive expeditions that chased fleeing </a:t>
            </a:r>
            <a:r>
              <a:rPr lang="en-US" dirty="0" err="1">
                <a:latin typeface="+mj-lt"/>
              </a:rPr>
              <a:t>Dakhótas</a:t>
            </a:r>
            <a:r>
              <a:rPr lang="en-US" dirty="0">
                <a:latin typeface="+mj-lt"/>
              </a:rPr>
              <a:t> across North and South Dakota, and engaged and killed men, women, and children, including many who were not Minnesota </a:t>
            </a:r>
            <a:r>
              <a:rPr lang="en-US" dirty="0" err="1">
                <a:latin typeface="+mj-lt"/>
              </a:rPr>
              <a:t>Dakhótas</a:t>
            </a:r>
            <a:r>
              <a:rPr lang="en-US" dirty="0">
                <a:latin typeface="+mj-lt"/>
              </a:rPr>
              <a:t> at all and had nothing to do with the war</a:t>
            </a: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3637000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en-US" sz="4000" dirty="0"/>
              <a:t>Alexander Ramsey, Founding Regent </a:t>
            </a:r>
            <a:br>
              <a:rPr lang="en-US" sz="4000" dirty="0"/>
            </a:br>
            <a:r>
              <a:rPr lang="en-US" sz="4000" dirty="0"/>
              <a:t>of the University of Minnesota</a:t>
            </a:r>
          </a:p>
        </p:txBody>
      </p:sp>
      <p:sp>
        <p:nvSpPr>
          <p:cNvPr id="34819" name="Rectangle 3"/>
          <p:cNvSpPr>
            <a:spLocks noGrp="1" noChangeArrowheads="1"/>
          </p:cNvSpPr>
          <p:nvPr>
            <p:ph type="body" idx="1"/>
          </p:nvPr>
        </p:nvSpPr>
        <p:spPr>
          <a:xfrm>
            <a:off x="457200" y="1752600"/>
            <a:ext cx="8229600" cy="4495800"/>
          </a:xfrm>
        </p:spPr>
        <p:txBody>
          <a:bodyPr/>
          <a:lstStyle/>
          <a:p>
            <a:pPr>
              <a:lnSpc>
                <a:spcPct val="80000"/>
              </a:lnSpc>
            </a:pPr>
            <a:r>
              <a:rPr lang="en-US" dirty="0">
                <a:latin typeface="+mj-lt"/>
              </a:rPr>
              <a:t>Also directly benefitted financially from treaties</a:t>
            </a:r>
          </a:p>
          <a:p>
            <a:pPr marL="0" indent="0">
              <a:lnSpc>
                <a:spcPct val="80000"/>
              </a:lnSpc>
              <a:buNone/>
            </a:pPr>
            <a:endParaRPr lang="en-US" dirty="0">
              <a:latin typeface="+mj-lt"/>
            </a:endParaRPr>
          </a:p>
          <a:p>
            <a:pPr>
              <a:lnSpc>
                <a:spcPct val="80000"/>
              </a:lnSpc>
            </a:pPr>
            <a:r>
              <a:rPr lang="en-US" dirty="0">
                <a:latin typeface="+mj-lt"/>
              </a:rPr>
              <a:t>Shortly after becoming territorial governor in 1849 he began pushing for treaty negotiations to get Dakhóta land, and he argued for structuring annuity payments as “a fixed sum for twenty years, then reduce it if their numbers had diminished, and continue the practice ‘until the band should become extinct.’”</a:t>
            </a:r>
          </a:p>
          <a:p>
            <a:pPr marL="0" indent="0">
              <a:lnSpc>
                <a:spcPct val="80000"/>
              </a:lnSpc>
              <a:buNone/>
            </a:pPr>
            <a:endParaRPr lang="en-US" dirty="0">
              <a:latin typeface="+mj-lt"/>
            </a:endParaRPr>
          </a:p>
          <a:p>
            <a:pPr>
              <a:lnSpc>
                <a:spcPct val="80000"/>
              </a:lnSpc>
            </a:pPr>
            <a:r>
              <a:rPr lang="en-US" dirty="0">
                <a:latin typeface="+mj-lt"/>
              </a:rPr>
              <a:t>As state governor in 1862, famously said, “The Sioux Indians of Minnesota must be exterminated, or driven forever beyond the borders of the state.”</a:t>
            </a:r>
          </a:p>
          <a:p>
            <a:pPr>
              <a:lnSpc>
                <a:spcPct val="80000"/>
              </a:lnSpc>
              <a:buFont typeface="Wingdings" pitchFamily="2" charset="2"/>
              <a:buNone/>
            </a:pPr>
            <a:endParaRPr lang="en-US" sz="1200" dirty="0"/>
          </a:p>
        </p:txBody>
      </p:sp>
    </p:spTree>
    <p:extLst>
      <p:ext uri="{BB962C8B-B14F-4D97-AF65-F5344CB8AC3E}">
        <p14:creationId xmlns:p14="http://schemas.microsoft.com/office/powerpoint/2010/main" val="2039899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642AE32-9079-4C46-BF58-D39D7AD70A28}"/>
              </a:ext>
            </a:extLst>
          </p:cNvPr>
          <p:cNvSpPr/>
          <p:nvPr/>
        </p:nvSpPr>
        <p:spPr>
          <a:xfrm>
            <a:off x="533400" y="2895600"/>
            <a:ext cx="8102020" cy="1015663"/>
          </a:xfrm>
          <a:prstGeom prst="rect">
            <a:avLst/>
          </a:prstGeom>
        </p:spPr>
        <p:txBody>
          <a:bodyPr wrap="square">
            <a:spAutoFit/>
          </a:bodyPr>
          <a:lstStyle/>
          <a:p>
            <a:r>
              <a:rPr lang="en-US" sz="6000" dirty="0">
                <a:latin typeface="+mj-lt"/>
              </a:rPr>
              <a:t>This is Dakhóta </a:t>
            </a:r>
            <a:r>
              <a:rPr lang="en-US" sz="6000" strike="sngStrike" dirty="0">
                <a:latin typeface="+mj-lt"/>
              </a:rPr>
              <a:t>home</a:t>
            </a:r>
            <a:r>
              <a:rPr lang="en-US" sz="6000" dirty="0">
                <a:latin typeface="+mj-lt"/>
              </a:rPr>
              <a:t>land</a:t>
            </a:r>
          </a:p>
        </p:txBody>
      </p:sp>
    </p:spTree>
    <p:extLst>
      <p:ext uri="{BB962C8B-B14F-4D97-AF65-F5344CB8AC3E}">
        <p14:creationId xmlns:p14="http://schemas.microsoft.com/office/powerpoint/2010/main" val="3541522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480653-AC8A-4F01-B691-CFD5397CF94C}"/>
              </a:ext>
            </a:extLst>
          </p:cNvPr>
          <p:cNvSpPr>
            <a:spLocks noGrp="1"/>
          </p:cNvSpPr>
          <p:nvPr>
            <p:ph type="title"/>
          </p:nvPr>
        </p:nvSpPr>
        <p:spPr/>
        <p:txBody>
          <a:bodyPr/>
          <a:lstStyle/>
          <a:p>
            <a:r>
              <a:rPr lang="en-US" dirty="0"/>
              <a:t>University Land Grants</a:t>
            </a:r>
          </a:p>
        </p:txBody>
      </p:sp>
      <p:sp>
        <p:nvSpPr>
          <p:cNvPr id="3" name="Content Placeholder 2">
            <a:extLst>
              <a:ext uri="{FF2B5EF4-FFF2-40B4-BE49-F238E27FC236}">
                <a16:creationId xmlns:a16="http://schemas.microsoft.com/office/drawing/2014/main" xmlns="" id="{1DA045CA-A1CD-441C-AA6C-349D755B3A35}"/>
              </a:ext>
            </a:extLst>
          </p:cNvPr>
          <p:cNvSpPr>
            <a:spLocks noGrp="1"/>
          </p:cNvSpPr>
          <p:nvPr>
            <p:ph idx="1"/>
          </p:nvPr>
        </p:nvSpPr>
        <p:spPr>
          <a:xfrm>
            <a:off x="457200" y="1828800"/>
            <a:ext cx="8229600" cy="4038600"/>
          </a:xfrm>
        </p:spPr>
        <p:txBody>
          <a:bodyPr/>
          <a:lstStyle/>
          <a:p>
            <a:pPr marL="0" indent="0">
              <a:buNone/>
            </a:pPr>
            <a:r>
              <a:rPr lang="en-US" dirty="0">
                <a:latin typeface="+mj-lt"/>
              </a:rPr>
              <a:t>The [U.S.] Congress, in February, 1851, one day after the approval by Governor Ramsey of the legislative act creating the University of the Territory of Minnesota, authorized the Secretary of the Interior to set apart two townships, 46,080 acres, for the use and support of the University of the Territory of Minnesota.</a:t>
            </a:r>
          </a:p>
          <a:p>
            <a:pPr marL="0" indent="0">
              <a:buNone/>
            </a:pPr>
            <a:endParaRPr lang="en-US" dirty="0">
              <a:latin typeface="+mj-lt"/>
            </a:endParaRPr>
          </a:p>
          <a:p>
            <a:pPr marL="0" indent="0">
              <a:buNone/>
            </a:pPr>
            <a:r>
              <a:rPr lang="en-US" sz="1800" dirty="0">
                <a:latin typeface="+mj-lt"/>
              </a:rPr>
              <a:t>C.W. Hall, “The University of Minnesota: An Historical Sketch,” 1896.</a:t>
            </a:r>
          </a:p>
        </p:txBody>
      </p:sp>
    </p:spTree>
    <p:extLst>
      <p:ext uri="{BB962C8B-B14F-4D97-AF65-F5344CB8AC3E}">
        <p14:creationId xmlns:p14="http://schemas.microsoft.com/office/powerpoint/2010/main" val="1508274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480653-AC8A-4F01-B691-CFD5397CF94C}"/>
              </a:ext>
            </a:extLst>
          </p:cNvPr>
          <p:cNvSpPr>
            <a:spLocks noGrp="1"/>
          </p:cNvSpPr>
          <p:nvPr>
            <p:ph type="title"/>
          </p:nvPr>
        </p:nvSpPr>
        <p:spPr/>
        <p:txBody>
          <a:bodyPr/>
          <a:lstStyle/>
          <a:p>
            <a:r>
              <a:rPr lang="en-US" dirty="0"/>
              <a:t>University Land Grants</a:t>
            </a:r>
          </a:p>
        </p:txBody>
      </p:sp>
      <p:sp>
        <p:nvSpPr>
          <p:cNvPr id="3" name="Content Placeholder 2">
            <a:extLst>
              <a:ext uri="{FF2B5EF4-FFF2-40B4-BE49-F238E27FC236}">
                <a16:creationId xmlns:a16="http://schemas.microsoft.com/office/drawing/2014/main" xmlns="" id="{1DA045CA-A1CD-441C-AA6C-349D755B3A35}"/>
              </a:ext>
            </a:extLst>
          </p:cNvPr>
          <p:cNvSpPr>
            <a:spLocks noGrp="1"/>
          </p:cNvSpPr>
          <p:nvPr>
            <p:ph idx="1"/>
          </p:nvPr>
        </p:nvSpPr>
        <p:spPr>
          <a:xfrm>
            <a:off x="457200" y="1981200"/>
            <a:ext cx="8229600" cy="3962400"/>
          </a:xfrm>
        </p:spPr>
        <p:txBody>
          <a:bodyPr/>
          <a:lstStyle/>
          <a:p>
            <a:pPr marL="0" indent="0">
              <a:buNone/>
            </a:pPr>
            <a:r>
              <a:rPr lang="en-US" dirty="0">
                <a:latin typeface="+mj-lt"/>
              </a:rPr>
              <a:t>In 1857 there was appropriated an additional two townships consisting of a like amount. In 1862 the historic Morrill bill made a grant to the State of Minnesota of 120,000 acres.</a:t>
            </a:r>
          </a:p>
          <a:p>
            <a:pPr marL="0" indent="0">
              <a:buNone/>
            </a:pPr>
            <a:endParaRPr lang="en-US" dirty="0">
              <a:latin typeface="+mj-lt"/>
            </a:endParaRPr>
          </a:p>
          <a:p>
            <a:pPr marL="0" indent="0">
              <a:buNone/>
            </a:pPr>
            <a:r>
              <a:rPr lang="en-US" sz="1800" dirty="0">
                <a:latin typeface="+mj-lt"/>
              </a:rPr>
              <a:t>C.W. Hall, “The University of Minnesota: An Historical Sketch,” 1896.</a:t>
            </a:r>
          </a:p>
        </p:txBody>
      </p:sp>
    </p:spTree>
    <p:extLst>
      <p:ext uri="{BB962C8B-B14F-4D97-AF65-F5344CB8AC3E}">
        <p14:creationId xmlns:p14="http://schemas.microsoft.com/office/powerpoint/2010/main" val="323762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480653-AC8A-4F01-B691-CFD5397CF94C}"/>
              </a:ext>
            </a:extLst>
          </p:cNvPr>
          <p:cNvSpPr>
            <a:spLocks noGrp="1"/>
          </p:cNvSpPr>
          <p:nvPr>
            <p:ph type="title"/>
          </p:nvPr>
        </p:nvSpPr>
        <p:spPr/>
        <p:txBody>
          <a:bodyPr/>
          <a:lstStyle/>
          <a:p>
            <a:r>
              <a:rPr lang="en-US" dirty="0"/>
              <a:t>University Land Grants</a:t>
            </a:r>
          </a:p>
        </p:txBody>
      </p:sp>
      <p:sp>
        <p:nvSpPr>
          <p:cNvPr id="3" name="Content Placeholder 2">
            <a:extLst>
              <a:ext uri="{FF2B5EF4-FFF2-40B4-BE49-F238E27FC236}">
                <a16:creationId xmlns:a16="http://schemas.microsoft.com/office/drawing/2014/main" xmlns="" id="{1DA045CA-A1CD-441C-AA6C-349D755B3A35}"/>
              </a:ext>
            </a:extLst>
          </p:cNvPr>
          <p:cNvSpPr>
            <a:spLocks noGrp="1"/>
          </p:cNvSpPr>
          <p:nvPr>
            <p:ph idx="1"/>
          </p:nvPr>
        </p:nvSpPr>
        <p:spPr>
          <a:xfrm>
            <a:off x="457200" y="1981200"/>
            <a:ext cx="8229600" cy="3962400"/>
          </a:xfrm>
        </p:spPr>
        <p:txBody>
          <a:bodyPr/>
          <a:lstStyle/>
          <a:p>
            <a:r>
              <a:rPr lang="en-US" sz="3200" dirty="0">
                <a:latin typeface="+mj-lt"/>
              </a:rPr>
              <a:t>What land was granted to the University?</a:t>
            </a:r>
          </a:p>
          <a:p>
            <a:pPr lvl="1"/>
            <a:r>
              <a:rPr lang="en-US" sz="2800" dirty="0">
                <a:latin typeface="+mj-lt"/>
              </a:rPr>
              <a:t>Don’t know if there are maps</a:t>
            </a:r>
          </a:p>
          <a:p>
            <a:pPr marL="457200" lvl="1" indent="0">
              <a:spcBef>
                <a:spcPts val="0"/>
              </a:spcBef>
              <a:buNone/>
            </a:pPr>
            <a:endParaRPr lang="en-US" sz="2800" dirty="0">
              <a:latin typeface="+mj-lt"/>
            </a:endParaRPr>
          </a:p>
          <a:p>
            <a:pPr lvl="1">
              <a:spcBef>
                <a:spcPts val="0"/>
              </a:spcBef>
            </a:pPr>
            <a:r>
              <a:rPr lang="en-US" sz="2800" dirty="0">
                <a:latin typeface="+mj-lt"/>
              </a:rPr>
              <a:t>Not all of it was land the campus currently sits on</a:t>
            </a:r>
          </a:p>
          <a:p>
            <a:pPr lvl="2"/>
            <a:r>
              <a:rPr lang="en-US" dirty="0">
                <a:latin typeface="+mj-lt"/>
              </a:rPr>
              <a:t>Gift of original building site from Regent Steele</a:t>
            </a:r>
          </a:p>
          <a:p>
            <a:pPr lvl="2"/>
            <a:r>
              <a:rPr lang="en-US" dirty="0">
                <a:latin typeface="+mj-lt"/>
              </a:rPr>
              <a:t>Purchase of 27 acres of current East Bank in 1854, with money obtained from sale of other lands</a:t>
            </a:r>
          </a:p>
          <a:p>
            <a:pPr lvl="2"/>
            <a:r>
              <a:rPr lang="en-US" dirty="0">
                <a:latin typeface="+mj-lt"/>
              </a:rPr>
              <a:t>Much land sold between 1857-1867 to pay off debts incurred in first few years of operation</a:t>
            </a:r>
          </a:p>
          <a:p>
            <a:pPr marL="0" indent="0">
              <a:buNone/>
            </a:pPr>
            <a:endParaRPr lang="en-US" sz="1400" dirty="0"/>
          </a:p>
        </p:txBody>
      </p:sp>
    </p:spTree>
    <p:extLst>
      <p:ext uri="{BB962C8B-B14F-4D97-AF65-F5344CB8AC3E}">
        <p14:creationId xmlns:p14="http://schemas.microsoft.com/office/powerpoint/2010/main" val="554674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480653-AC8A-4F01-B691-CFD5397CF94C}"/>
              </a:ext>
            </a:extLst>
          </p:cNvPr>
          <p:cNvSpPr>
            <a:spLocks noGrp="1"/>
          </p:cNvSpPr>
          <p:nvPr>
            <p:ph type="title"/>
          </p:nvPr>
        </p:nvSpPr>
        <p:spPr/>
        <p:txBody>
          <a:bodyPr/>
          <a:lstStyle/>
          <a:p>
            <a:r>
              <a:rPr lang="en-US" dirty="0"/>
              <a:t>University Land Grants</a:t>
            </a:r>
          </a:p>
        </p:txBody>
      </p:sp>
      <p:sp>
        <p:nvSpPr>
          <p:cNvPr id="3" name="Content Placeholder 2">
            <a:extLst>
              <a:ext uri="{FF2B5EF4-FFF2-40B4-BE49-F238E27FC236}">
                <a16:creationId xmlns:a16="http://schemas.microsoft.com/office/drawing/2014/main" xmlns="" id="{1DA045CA-A1CD-441C-AA6C-349D755B3A35}"/>
              </a:ext>
            </a:extLst>
          </p:cNvPr>
          <p:cNvSpPr>
            <a:spLocks noGrp="1"/>
          </p:cNvSpPr>
          <p:nvPr>
            <p:ph idx="1"/>
          </p:nvPr>
        </p:nvSpPr>
        <p:spPr>
          <a:xfrm>
            <a:off x="457200" y="1981200"/>
            <a:ext cx="8229600" cy="3962400"/>
          </a:xfrm>
        </p:spPr>
        <p:txBody>
          <a:bodyPr/>
          <a:lstStyle/>
          <a:p>
            <a:r>
              <a:rPr lang="en-US" sz="3200" b="1" dirty="0">
                <a:latin typeface="+mj-lt"/>
              </a:rPr>
              <a:t>Whose</a:t>
            </a:r>
            <a:r>
              <a:rPr lang="en-US" sz="3200" dirty="0">
                <a:latin typeface="+mj-lt"/>
              </a:rPr>
              <a:t> land was granted to the University?</a:t>
            </a:r>
          </a:p>
          <a:p>
            <a:pPr lvl="1"/>
            <a:endParaRPr lang="en-US" sz="2800" dirty="0">
              <a:latin typeface="+mj-lt"/>
            </a:endParaRPr>
          </a:p>
          <a:p>
            <a:pPr lvl="1"/>
            <a:r>
              <a:rPr lang="en-US" sz="2800" dirty="0">
                <a:latin typeface="+mj-lt"/>
              </a:rPr>
              <a:t>Dakhota land “owned” by U.S. government</a:t>
            </a:r>
          </a:p>
          <a:p>
            <a:pPr lvl="1"/>
            <a:endParaRPr lang="en-US" sz="2800" dirty="0">
              <a:latin typeface="+mj-lt"/>
            </a:endParaRPr>
          </a:p>
          <a:p>
            <a:pPr lvl="1"/>
            <a:r>
              <a:rPr lang="en-US" sz="2800" dirty="0">
                <a:latin typeface="+mj-lt"/>
              </a:rPr>
              <a:t>U.S government thought it had valid title because of treaties, but…</a:t>
            </a:r>
          </a:p>
          <a:p>
            <a:pPr marL="0" indent="0">
              <a:buNone/>
            </a:pPr>
            <a:endParaRPr lang="en-US" sz="1400" dirty="0"/>
          </a:p>
        </p:txBody>
      </p:sp>
    </p:spTree>
    <p:extLst>
      <p:ext uri="{BB962C8B-B14F-4D97-AF65-F5344CB8AC3E}">
        <p14:creationId xmlns:p14="http://schemas.microsoft.com/office/powerpoint/2010/main" val="54676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1143000" y="1600200"/>
            <a:ext cx="6858000" cy="4156075"/>
          </a:xfrm>
          <a:prstGeom prst="rect">
            <a:avLst/>
          </a:prstGeom>
          <a:noFill/>
          <a:ln w="9525">
            <a:noFill/>
            <a:miter lim="800000"/>
            <a:headEnd/>
            <a:tailEnd/>
          </a:ln>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590800" y="1752600"/>
            <a:ext cx="3784113" cy="769441"/>
          </a:xfrm>
          <a:prstGeom prst="rect">
            <a:avLst/>
          </a:prstGeom>
          <a:noFill/>
          <a:ln w="9525">
            <a:noFill/>
            <a:miter lim="800000"/>
            <a:headEnd/>
            <a:tailEnd/>
          </a:ln>
          <a:effectLst/>
        </p:spPr>
        <p:txBody>
          <a:bodyPr wrap="none">
            <a:spAutoFit/>
          </a:bodyPr>
          <a:lstStyle/>
          <a:p>
            <a:r>
              <a:rPr lang="en-US" sz="4400" dirty="0">
                <a:latin typeface="+mj-lt"/>
              </a:rPr>
              <a:t>What is a treaty?</a:t>
            </a:r>
          </a:p>
        </p:txBody>
      </p:sp>
      <p:sp>
        <p:nvSpPr>
          <p:cNvPr id="2053" name="Text Box 5"/>
          <p:cNvSpPr txBox="1">
            <a:spLocks noChangeArrowheads="1"/>
          </p:cNvSpPr>
          <p:nvPr/>
        </p:nvSpPr>
        <p:spPr bwMode="auto">
          <a:xfrm>
            <a:off x="914400" y="3017838"/>
            <a:ext cx="1098550" cy="493712"/>
          </a:xfrm>
          <a:prstGeom prst="rect">
            <a:avLst/>
          </a:prstGeom>
          <a:noFill/>
          <a:ln w="9525">
            <a:noFill/>
            <a:miter lim="800000"/>
            <a:headEnd/>
            <a:tailEnd/>
          </a:ln>
          <a:effectLst/>
        </p:spPr>
        <p:txBody>
          <a:bodyPr wrap="none">
            <a:spAutoFit/>
          </a:bodyPr>
          <a:lstStyle/>
          <a:p>
            <a:pPr>
              <a:lnSpc>
                <a:spcPct val="110000"/>
              </a:lnSpc>
            </a:pPr>
            <a:r>
              <a:rPr lang="en-US" sz="2400" dirty="0">
                <a:latin typeface="Times New Roman" pitchFamily="18" charset="0"/>
              </a:rPr>
              <a:t>	</a:t>
            </a:r>
          </a:p>
        </p:txBody>
      </p:sp>
    </p:spTree>
  </p:cSld>
  <p:clrMapOvr>
    <a:masterClrMapping/>
  </p:clrMapOvr>
  <p:transition/>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Level</Template>
  <TotalTime>8519</TotalTime>
  <Words>1910</Words>
  <Application>Microsoft Office PowerPoint</Application>
  <PresentationFormat>On-screen Show (4:3)</PresentationFormat>
  <Paragraphs>130</Paragraphs>
  <Slides>29</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Garamond</vt:lpstr>
      <vt:lpstr>Times New Roman</vt:lpstr>
      <vt:lpstr>Verdana</vt:lpstr>
      <vt:lpstr>Wingdings</vt:lpstr>
      <vt:lpstr>Level</vt:lpstr>
      <vt:lpstr>WHERE WE STAND</vt:lpstr>
      <vt:lpstr>PowerPoint Presentation</vt:lpstr>
      <vt:lpstr>PowerPoint Presentation</vt:lpstr>
      <vt:lpstr>University Land Grants</vt:lpstr>
      <vt:lpstr>University Land Grants</vt:lpstr>
      <vt:lpstr>University Land Grants</vt:lpstr>
      <vt:lpstr>University Land Grants</vt:lpstr>
      <vt:lpstr>PowerPoint Presentation</vt:lpstr>
      <vt:lpstr>PowerPoint Presentation</vt:lpstr>
      <vt:lpstr>PowerPoint Presentation</vt:lpstr>
      <vt:lpstr>PowerPoint Presentation</vt:lpstr>
      <vt:lpstr>PowerPoint Presentation</vt:lpstr>
      <vt:lpstr>PowerPoint Presentation</vt:lpstr>
      <vt:lpstr>Treaty of 1805 between the Dakhóta Oyate and the U.S.</vt:lpstr>
      <vt:lpstr>PowerPoint Presentation</vt:lpstr>
      <vt:lpstr>Problems with the 1805 Treaty</vt:lpstr>
      <vt:lpstr>Problems with the 1805 Treaty</vt:lpstr>
      <vt:lpstr>Problems with the 1805 Treaty</vt:lpstr>
      <vt:lpstr>Problems with the 1805 Treaty</vt:lpstr>
      <vt:lpstr>1837 Treaty</vt:lpstr>
      <vt:lpstr>1851 Treaties of Traverse des Sioux  and Mendota</vt:lpstr>
      <vt:lpstr>PowerPoint Presentation</vt:lpstr>
      <vt:lpstr>Problems with the 1851 Treaty</vt:lpstr>
      <vt:lpstr>Problems with the 1851 Treaty</vt:lpstr>
      <vt:lpstr>Treaty Abrogation</vt:lpstr>
      <vt:lpstr>PowerPoint Presentation</vt:lpstr>
      <vt:lpstr>PowerPoint Presentation</vt:lpstr>
      <vt:lpstr>Henry Sibley, Founding Regent  of the University of Minnesota</vt:lpstr>
      <vt:lpstr>Alexander Ramsey, Founding Regent  of the University of Minnesota</vt:lpstr>
    </vt:vector>
  </TitlesOfParts>
  <Company>University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College of Liberal Arts</dc:creator>
  <cp:lastModifiedBy>Monica Siems McKay</cp:lastModifiedBy>
  <cp:revision>29</cp:revision>
  <dcterms:created xsi:type="dcterms:W3CDTF">2008-02-25T15:44:06Z</dcterms:created>
  <dcterms:modified xsi:type="dcterms:W3CDTF">2018-04-09T17:38:31Z</dcterms:modified>
</cp:coreProperties>
</file>